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1070" r:id="rId4"/>
    <p:sldId id="1072" r:id="rId5"/>
    <p:sldId id="1107" r:id="rId6"/>
    <p:sldId id="1073" r:id="rId7"/>
    <p:sldId id="1076" r:id="rId8"/>
    <p:sldId id="1098" r:id="rId9"/>
    <p:sldId id="1099" r:id="rId10"/>
    <p:sldId id="1108" r:id="rId11"/>
    <p:sldId id="1109" r:id="rId12"/>
    <p:sldId id="1112" r:id="rId13"/>
    <p:sldId id="1113" r:id="rId14"/>
    <p:sldId id="1111" r:id="rId15"/>
    <p:sldId id="1085" r:id="rId16"/>
    <p:sldId id="1086" r:id="rId17"/>
    <p:sldId id="1114" r:id="rId18"/>
    <p:sldId id="1102"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16.png"/><Relationship Id="rId1" Type="http://schemas.openxmlformats.org/officeDocument/2006/relationships/image" Target="../media/image24.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17.png"/><Relationship Id="rId1" Type="http://schemas.openxmlformats.org/officeDocument/2006/relationships/image" Target="../media/image27.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第四章  电磁振荡与电磁波</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电磁振荡</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i="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LC</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振荡电路各物理量的变化规律及关系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振荡电路提供能量后，利用电容器的充、放电作用和线圈的自感作用，使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振荡电路中产生振荡电流，同时电容器极板上电荷量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相关联的电场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，通电线圈的电流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及与</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相关联的磁场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都发生周期性变化的现象，称为电磁振荡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2.eps" descr="id:2147493379;FounderCES"/>
          <p:cNvPicPr/>
          <p:nvPr/>
        </p:nvPicPr>
        <p:blipFill>
          <a:blip r:embed="rId1"/>
          <a:stretch>
            <a:fillRect/>
          </a:stretch>
        </p:blipFill>
        <p:spPr>
          <a:xfrm>
            <a:off x="469251" y="917660"/>
            <a:ext cx="936104" cy="32877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各物理量变化情况</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一览表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78584" y="1556792"/>
              <a:ext cx="11214735" cy="3836035"/>
            </p:xfrm>
            <a:graphic>
              <a:graphicData uri="http://schemas.openxmlformats.org/drawingml/2006/table">
                <a:tbl>
                  <a:tblPr firstRow="1" firstCol="1" bandRow="1"/>
                  <a:tblGrid>
                    <a:gridCol w="2345230"/>
                    <a:gridCol w="1526692"/>
                    <a:gridCol w="1526692"/>
                    <a:gridCol w="1163194"/>
                    <a:gridCol w="1235894"/>
                    <a:gridCol w="1017795"/>
                    <a:gridCol w="1308593"/>
                    <a:gridCol w="1090491"/>
                  </a:tblGrid>
                  <a:tr h="64928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电荷量</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电场强度</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电势差</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磁感应</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9281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电容器放电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1065">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44880">
                    <a:tc>
                      <a:txBody>
                        <a:bodyPr/>
                        <a:lstStyle/>
                        <a:p>
                          <a:pPr algn="ctr" hangingPunct="0">
                            <a:lnSpc>
                              <a:spcPct val="15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反向</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充电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78584" y="1556792"/>
              <a:ext cx="11214735" cy="3836035"/>
            </p:xfrm>
            <a:graphic>
              <a:graphicData uri="http://schemas.openxmlformats.org/drawingml/2006/table">
                <a:tbl>
                  <a:tblPr firstRow="1" firstCol="1" bandRow="1"/>
                  <a:tblGrid>
                    <a:gridCol w="2345230"/>
                    <a:gridCol w="1526692"/>
                    <a:gridCol w="1526692"/>
                    <a:gridCol w="1163194"/>
                    <a:gridCol w="1235894"/>
                    <a:gridCol w="1017795"/>
                    <a:gridCol w="1308593"/>
                    <a:gridCol w="1090491"/>
                  </a:tblGrid>
                  <a:tr h="649280">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电荷量</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电场强度</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电势差</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磁感应</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9281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1065">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4488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59920" y="952735"/>
              <a:ext cx="11161395" cy="5104130"/>
            </p:xfrm>
            <a:graphic>
              <a:graphicData uri="http://schemas.openxmlformats.org/drawingml/2006/table">
                <a:tbl>
                  <a:tblPr firstRow="1" firstCol="1" bandRow="1"/>
                  <a:tblGrid>
                    <a:gridCol w="2250910"/>
                    <a:gridCol w="1602596"/>
                    <a:gridCol w="1519431"/>
                    <a:gridCol w="1157661"/>
                    <a:gridCol w="1230015"/>
                    <a:gridCol w="1012954"/>
                    <a:gridCol w="1302369"/>
                    <a:gridCol w="1085305"/>
                  </a:tblGrid>
                  <a:tr h="64928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电荷量</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电场强度</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电势差</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磁感应</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75030">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95985">
                    <a:tc>
                      <a:txBody>
                        <a:bodyPr/>
                        <a:lstStyle/>
                        <a:p>
                          <a:pPr algn="ctr" hangingPunct="0">
                            <a:lnSpc>
                              <a:spcPct val="15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反向</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放电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4875">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时刻</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750977">
                    <a:tc>
                      <a:txBody>
                        <a:bodyPr/>
                        <a:lstStyle/>
                        <a:p>
                          <a:pPr algn="ctr" hangingPunct="0">
                            <a:lnSpc>
                              <a:spcPct val="150000"/>
                            </a:lnSpc>
                            <a:spcAft>
                              <a:spcPts val="0"/>
                            </a:spcAft>
                          </a:pP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𝟑</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电容器</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充电</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59920" y="952735"/>
              <a:ext cx="11161395" cy="5104130"/>
            </p:xfrm>
            <a:graphic>
              <a:graphicData uri="http://schemas.openxmlformats.org/drawingml/2006/table">
                <a:tbl>
                  <a:tblPr firstRow="1" firstCol="1" bandRow="1"/>
                  <a:tblGrid>
                    <a:gridCol w="2250910"/>
                    <a:gridCol w="1602596"/>
                    <a:gridCol w="1519431"/>
                    <a:gridCol w="1157661"/>
                    <a:gridCol w="1230015"/>
                    <a:gridCol w="1012954"/>
                    <a:gridCol w="1302369"/>
                    <a:gridCol w="1085305"/>
                  </a:tblGrid>
                  <a:tr h="649280">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带</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电荷量</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电场强度</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电势差</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i="1" dirty="0" err="1"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磁感应</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度</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磁场能</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87503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895985">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04875">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096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增大</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减小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1376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振荡电流、电容器极板上的电荷量随时间的变化图像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电流以逆时针方向为正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为上极板电荷量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qw107.jpg" descr="id:2147493394;FounderCES"/>
          <p:cNvPicPr/>
          <p:nvPr/>
        </p:nvPicPr>
        <p:blipFill>
          <a:blip r:embed="rId1"/>
          <a:stretch>
            <a:fillRect/>
          </a:stretch>
        </p:blipFill>
        <p:spPr>
          <a:xfrm>
            <a:off x="478582" y="2882232"/>
            <a:ext cx="5760640" cy="1626888"/>
          </a:xfrm>
          <a:prstGeom prst="rect">
            <a:avLst/>
          </a:prstGeom>
        </p:spPr>
      </p:pic>
      <p:pic>
        <p:nvPicPr>
          <p:cNvPr id="4" name="qw108.jpg" descr="id:2147493401;FounderCES"/>
          <p:cNvPicPr/>
          <p:nvPr/>
        </p:nvPicPr>
        <p:blipFill>
          <a:blip r:embed="rId2"/>
          <a:stretch>
            <a:fillRect/>
          </a:stretch>
        </p:blipFill>
        <p:spPr>
          <a:xfrm>
            <a:off x="6671270" y="1844267"/>
            <a:ext cx="4680520" cy="1715726"/>
          </a:xfrm>
          <a:prstGeom prst="rect">
            <a:avLst/>
          </a:prstGeom>
        </p:spPr>
      </p:pic>
      <p:pic>
        <p:nvPicPr>
          <p:cNvPr id="5" name="qw109.jpg" descr="id:2147493408;FounderCES"/>
          <p:cNvPicPr/>
          <p:nvPr/>
        </p:nvPicPr>
        <p:blipFill>
          <a:blip r:embed="rId3"/>
          <a:stretch>
            <a:fillRect/>
          </a:stretch>
        </p:blipFill>
        <p:spPr>
          <a:xfrm>
            <a:off x="6671270" y="3826504"/>
            <a:ext cx="4680520" cy="165805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3222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电路中的电流正在变大，保持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不变，改变电容器的电容，回路中电容器两端的电压变化如图乙所示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回路中的磁场能正在向电场能转化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中电容器的电容为电路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中的电流最大时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中的电流也一定最大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中电容器的最大电荷量与电路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中电容器的最大电荷量</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6104588"/>
            <a:ext cx="826824" cy="295189"/>
          </a:xfrm>
          <a:prstGeom prst="rect">
            <a:avLst/>
          </a:prstGeom>
        </p:spPr>
      </p:pic>
      <p:sp>
        <p:nvSpPr>
          <p:cNvPr id="5" name="矩形 4"/>
          <p:cNvSpPr/>
          <p:nvPr/>
        </p:nvSpPr>
        <p:spPr>
          <a:xfrm>
            <a:off x="1534446" y="6002626"/>
            <a:ext cx="407484" cy="461665"/>
          </a:xfrm>
          <a:prstGeom prst="rect">
            <a:avLst/>
          </a:prstGeom>
        </p:spPr>
        <p:txBody>
          <a:bodyPr wrap="none">
            <a:spAutoFit/>
          </a:bodyPr>
          <a:lstStyle/>
          <a:p>
            <a:r>
              <a:rPr lang="en-US" altLang="zh-CN" sz="2400" dirty="0">
                <a:solidFill>
                  <a:srgbClr val="000000"/>
                </a:solidFill>
              </a:rPr>
              <a:t>C</a:t>
            </a:r>
            <a:endParaRPr lang="zh-CN" altLang="en-US" sz="2400" dirty="0"/>
          </a:p>
        </p:txBody>
      </p:sp>
      <p:pic>
        <p:nvPicPr>
          <p:cNvPr id="6" name="sf525.jpg" descr="id:2147493422;FounderCES"/>
          <p:cNvPicPr/>
          <p:nvPr/>
        </p:nvPicPr>
        <p:blipFill>
          <a:blip r:embed="rId3"/>
          <a:stretch>
            <a:fillRect/>
          </a:stretch>
        </p:blipFill>
        <p:spPr>
          <a:xfrm>
            <a:off x="3477408" y="1911782"/>
            <a:ext cx="1522143" cy="1487594"/>
          </a:xfrm>
          <a:prstGeom prst="rect">
            <a:avLst/>
          </a:prstGeom>
        </p:spPr>
      </p:pic>
      <p:pic>
        <p:nvPicPr>
          <p:cNvPr id="7" name="sf526.jpg" descr="id:2147493429;FounderCES"/>
          <p:cNvPicPr/>
          <p:nvPr/>
        </p:nvPicPr>
        <p:blipFill>
          <a:blip r:embed="rId4"/>
          <a:stretch>
            <a:fillRect/>
          </a:stretch>
        </p:blipFill>
        <p:spPr>
          <a:xfrm>
            <a:off x="6383238" y="1916832"/>
            <a:ext cx="2736304" cy="1506349"/>
          </a:xfrm>
          <a:prstGeom prst="rect">
            <a:avLst/>
          </a:prstGeom>
        </p:spPr>
      </p:pic>
      <p:sp>
        <p:nvSpPr>
          <p:cNvPr id="9" name="矩形 8"/>
          <p:cNvSpPr/>
          <p:nvPr/>
        </p:nvSpPr>
        <p:spPr>
          <a:xfrm>
            <a:off x="4020195" y="3311500"/>
            <a:ext cx="4976216"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4449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图甲中电流从电容器正极板流出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电容器在放电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电场能转化为磁场能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的振荡周期为电路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中电容器的电容是电路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中电容器电容的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中电流最大时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电容器两端的电压为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由图乙可知此时电路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中电容器两端的电压也为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对应的电流也最大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844497"/>
              </a:xfrm>
              <a:blipFill rotWithShape="1">
                <a:blip r:embed="rId1"/>
                <a:stretch>
                  <a:fillRect l="-2" t="-22" r="1" b="11"/>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955375"/>
            <a:ext cx="826824" cy="295189"/>
          </a:xfrm>
          <a:prstGeom prst="rect">
            <a:avLst/>
          </a:prstGeom>
        </p:spPr>
      </p:pic>
      <p:pic>
        <p:nvPicPr>
          <p:cNvPr id="5" name="sf525.jpg" descr="id:2147493422;FounderCES"/>
          <p:cNvPicPr/>
          <p:nvPr/>
        </p:nvPicPr>
        <p:blipFill>
          <a:blip r:embed="rId3"/>
          <a:stretch>
            <a:fillRect/>
          </a:stretch>
        </p:blipFill>
        <p:spPr>
          <a:xfrm>
            <a:off x="3549416" y="3711982"/>
            <a:ext cx="1522143" cy="1487594"/>
          </a:xfrm>
          <a:prstGeom prst="rect">
            <a:avLst/>
          </a:prstGeom>
        </p:spPr>
      </p:pic>
      <p:pic>
        <p:nvPicPr>
          <p:cNvPr id="6" name="sf526.jpg" descr="id:2147493429;FounderCES"/>
          <p:cNvPicPr/>
          <p:nvPr/>
        </p:nvPicPr>
        <p:blipFill>
          <a:blip r:embed="rId4"/>
          <a:stretch>
            <a:fillRect/>
          </a:stretch>
        </p:blipFill>
        <p:spPr>
          <a:xfrm>
            <a:off x="6455246" y="3717032"/>
            <a:ext cx="2736304" cy="1506349"/>
          </a:xfrm>
          <a:prstGeom prst="rect">
            <a:avLst/>
          </a:prstGeom>
        </p:spPr>
      </p:pic>
      <p:sp>
        <p:nvSpPr>
          <p:cNvPr id="7" name="矩形 6"/>
          <p:cNvSpPr/>
          <p:nvPr/>
        </p:nvSpPr>
        <p:spPr>
          <a:xfrm>
            <a:off x="4092203" y="5111700"/>
            <a:ext cx="4976216"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000676"/>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电容的定义式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𝑸</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中电容器两端的最大电压相同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中电容器的电容为电路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中电容器电容的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中电容器所带最大电荷量是电路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中电容器所带最大电荷量的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000676"/>
              </a:xfrm>
              <a:blipFill rotWithShape="1">
                <a:blip r:embed="rId1"/>
                <a:stretch>
                  <a:fillRect l="-2" t="-31" r="1" b="21"/>
                </a:stretch>
              </a:blipFill>
            </p:spPr>
            <p:txBody>
              <a:bodyPr/>
              <a:lstStyle/>
              <a:p>
                <a:r>
                  <a:rPr lang="zh-CN" altLang="en-US">
                    <a:noFill/>
                  </a:rPr>
                  <a:t> </a:t>
                </a:r>
              </a:p>
            </p:txBody>
          </p:sp>
        </mc:Fallback>
      </mc:AlternateContent>
      <p:pic>
        <p:nvPicPr>
          <p:cNvPr id="5" name="sf525.jpg" descr="id:2147493422;FounderCES"/>
          <p:cNvPicPr/>
          <p:nvPr/>
        </p:nvPicPr>
        <p:blipFill>
          <a:blip r:embed="rId2"/>
          <a:stretch>
            <a:fillRect/>
          </a:stretch>
        </p:blipFill>
        <p:spPr>
          <a:xfrm>
            <a:off x="3693432" y="2919894"/>
            <a:ext cx="1522143" cy="1487594"/>
          </a:xfrm>
          <a:prstGeom prst="rect">
            <a:avLst/>
          </a:prstGeom>
        </p:spPr>
      </p:pic>
      <p:pic>
        <p:nvPicPr>
          <p:cNvPr id="6" name="sf526.jpg" descr="id:2147493429;FounderCES"/>
          <p:cNvPicPr/>
          <p:nvPr/>
        </p:nvPicPr>
        <p:blipFill>
          <a:blip r:embed="rId3"/>
          <a:stretch>
            <a:fillRect/>
          </a:stretch>
        </p:blipFill>
        <p:spPr>
          <a:xfrm>
            <a:off x="6599262" y="2924944"/>
            <a:ext cx="2736304" cy="1506349"/>
          </a:xfrm>
          <a:prstGeom prst="rect">
            <a:avLst/>
          </a:prstGeom>
        </p:spPr>
      </p:pic>
      <p:sp>
        <p:nvSpPr>
          <p:cNvPr id="7" name="矩形 6"/>
          <p:cNvSpPr/>
          <p:nvPr/>
        </p:nvSpPr>
        <p:spPr>
          <a:xfrm>
            <a:off x="4236219" y="4319612"/>
            <a:ext cx="4976216"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980728"/>
            <a:ext cx="11485848" cy="397031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通常依据电流的方向来判断电容器是充电还是放电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电流由正极板流出为放电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向正极板流入为充电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判断电场能和磁场能的转化要依据电流的增减或极板上电荷量的增减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自感电动势的作用是阻碍电流的增大还是阻碍电流的减小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可依据放电电流不断增大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充电电流不断减小来判断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回路中的振荡电流、电压、电场强度、磁感应强度的方向和电容器极板上电荷的电性在电磁振荡的一个周期内改变两次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它们的频率与振荡电路的固有频率相同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名师点拨.eps" descr="id:2147493450;FounderCES"/>
          <p:cNvPicPr/>
          <p:nvPr/>
        </p:nvPicPr>
        <p:blipFill>
          <a:blip r:embed="rId1"/>
          <a:stretch>
            <a:fillRect/>
          </a:stretch>
        </p:blipFill>
        <p:spPr>
          <a:xfrm>
            <a:off x="522598" y="1071079"/>
            <a:ext cx="1872208" cy="4378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电流和振荡电路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大小和方向都做</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周期性迅速变化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产生振荡电流的电路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最简单的振荡电路为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554574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电磁振荡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电磁振荡的过程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放电过程：由于线圈的自感作用，放电电流由零逐渐增大，电容器极板上的电荷逐渐变少，电容器里的电场逐渐减弱，线圈的磁场逐渐增强，电场能逐渐转化为磁场能，振荡电流逐渐增大，放电完毕，电流达到最大，电场能全部转化为磁场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充电过程：电容器放电完毕后，由于线圈的自感作用，电流保持原来的方向并逐渐减小，电容器将进行反向充电，线圈的磁场逐渐减弱，电容器里的电场逐渐增强，磁场能逐渐转化为电场能，振荡电流逐渐减小，充电完毕，电流减小为零，磁场能全部转化为电场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此后，这样充电和放电的过程反复进行下去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6776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电磁振荡的实质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在电磁振荡过程中，电容器极板上的电荷量、电路中的电流及与振荡电流相联系的电场和磁场都在</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周期性地变化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，电场能和磁场能也在周期性地</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相互转化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1059826" y="4843807"/>
            <a:ext cx="3019156"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知识点3.eps" descr="id:2147489851;FounderCES"/>
          <p:cNvPicPr/>
          <p:nvPr/>
        </p:nvPicPr>
        <p:blipFill>
          <a:blip r:embed="rId1"/>
          <a:stretch>
            <a:fillRect/>
          </a:stretch>
        </p:blipFill>
        <p:spPr>
          <a:xfrm>
            <a:off x="390148" y="908720"/>
            <a:ext cx="1279956" cy="34037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795928"/>
              </a:xfrm>
            </p:spPr>
            <p:txBody>
              <a:bodyPr/>
              <a:lstStyle/>
              <a:p>
                <a:pPr hangingPunct="0">
                  <a:spcAft>
                    <a:spcPts val="0"/>
                  </a:spcAft>
                </a:pPr>
                <a:r>
                  <a:rPr lang="en-US" altLang="zh-CN" b="1" i="1" dirty="0" smtClean="0">
                    <a:solidFill>
                      <a:srgbClr val="1EB26A"/>
                    </a:solidFill>
                    <a:latin typeface="Times New Roman" panose="02020603050405020304" pitchFamily="18" charset="0"/>
                    <a:ea typeface="宋体" panose="02010600030101010101" pitchFamily="2" charset="-122"/>
                    <a:cs typeface="Times New Roman" panose="02020603050405020304" pitchFamily="18" charset="0"/>
                  </a:rPr>
                  <a:t>                    LC</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振荡电路的周期与频率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电磁振荡完成一次周期性变化需要的时间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内完成周期性变化的次数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振荡电路里发生无阻尼振荡时的周期和频率分别叫作固有周期和固有频率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周期和频率公式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𝛑</m:t>
                        </m:r>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en-US" altLang="zh-CN" b="1" dirty="0"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795928"/>
              </a:xfrm>
              <a:blipFill rotWithShape="1">
                <a:blip r:embed="rId2"/>
                <a:stretch>
                  <a:fillRect l="-2" t="-13" r="1" b="8"/>
                </a:stretch>
              </a:blipFill>
            </p:spPr>
            <p:txBody>
              <a:bodyPr/>
              <a:lstStyle/>
              <a:p>
                <a:r>
                  <a:rPr lang="zh-CN" altLang="en-US">
                    <a:noFill/>
                  </a:rPr>
                  <a:t> </a:t>
                </a:r>
              </a:p>
            </p:txBody>
          </p:sp>
        </mc:Fallback>
      </mc:AlternateContent>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60127"/>
            <a:ext cx="7260360" cy="690782"/>
          </a:xfrm>
          <a:prstGeom prst="rect">
            <a:avLst/>
          </a:prstGeom>
          <a:ln>
            <a:noFill/>
          </a:ln>
        </p:spPr>
      </p:pic>
      <p:pic>
        <p:nvPicPr>
          <p:cNvPr id="4" name="要点1.eps" descr="id:2147489886;FounderCES"/>
          <p:cNvPicPr/>
          <p:nvPr/>
        </p:nvPicPr>
        <p:blipFill>
          <a:blip r:embed="rId2"/>
          <a:stretch>
            <a:fillRect/>
          </a:stretch>
        </p:blipFill>
        <p:spPr>
          <a:xfrm>
            <a:off x="474237" y="1493360"/>
            <a:ext cx="1053832" cy="3701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340768"/>
                <a:ext cx="11485848" cy="533908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en-US" altLang="zh-CN" b="1" i="1" dirty="0">
                    <a:solidFill>
                      <a:srgbClr val="1EB26A"/>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振荡电路的周期和频率的理解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影响电磁振荡的周期和频率的因素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振荡电路的周期和频率公式：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MS Mincho" charset="0"/>
                            <a:cs typeface="Cambria Math" panose="02040503050406030204" pitchFamily="18" charset="0"/>
                          </a:rPr>
                          <m:t>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振荡电路的周期、频率都由电路本身的特性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决定，与电容器极板上电荷量的多少、板间电压的高低、是否接入电路中等因素无关，所以称为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固有周期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固有频率</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使用周期公式时，一定要注意单位，周期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、频率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的单位分别是秒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、亨利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、法拉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、赫兹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340768"/>
                <a:ext cx="11485848" cy="5339080"/>
              </a:xfrm>
              <a:blipFill rotWithShape="1">
                <a:blip r:embed="rId3"/>
                <a:stretch>
                  <a:fillRect l="-2" t="-5" r="1" b="5"/>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4727054" y="4922506"/>
            <a:ext cx="1781538"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0355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振荡电路中各物理量的周期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线圈和电容器在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振荡电路中既是能量的转换器，又决定着这种转换的快慢，电感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或电容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越大，能量转换时间越长，故周期也越长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电路中的电流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、线圈中的磁感应强度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、电容器极板间的电场强度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的变化周期就是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电路的振荡周期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，在一个周期内，上述各物理量的方向改变两次；电容器极板上所带的电荷量，其变化周期也是振荡周期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，电容器极板上电荷的电性在一个周期内改变两次；电场能、磁场能也在做周期性变化，但是它们的变化周期是振荡周期的一半，即</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π</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03559"/>
              </a:xfrm>
              <a:blipFill rotWithShape="1">
                <a:blip r:embed="rId1"/>
                <a:stretch>
                  <a:fillRect l="-2" t="-13" r="1" b="9"/>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10841"/>
              </a:xfrm>
            </p:spPr>
            <p:txBody>
              <a:bodyPr/>
              <a:lstStyle/>
              <a:p>
                <a:pPr hangingPunct="0">
                  <a:spcAft>
                    <a:spcPts val="0"/>
                  </a:spcAft>
                  <a:tabLst>
                    <a:tab pos="6102350" algn="l"/>
                    <a:tab pos="9861550" algn="l"/>
                  </a:tabLs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图甲的</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LC</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振荡演示电路中，开关先拨到位置</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，电容器充满电后，在</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时刻开关拨到位置</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已知电流从传感器的</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极流入，电流显示为正，图乙为振荡电流随时间变化的图线</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已知振荡电路的周期为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14:m>
                  <m:oMath xmlns:m="http://schemas.openxmlformats.org/officeDocument/2006/math">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𝑳𝑪</m:t>
                        </m:r>
                      </m:e>
                    </m:rad>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endPar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endPar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若电阻</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电流变化如图丙中</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实线</a:t>
                </a:r>
                <a:r>
                  <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若电阻</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电流变化如图丙中虚线</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6102350" algn="l"/>
                    <a:tab pos="9861550" algn="l"/>
                  </a:tabLs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在图乙中</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点时刻电容器上极板带</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正电</a:t>
                </a:r>
                <a:r>
                  <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在图乙中</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点时刻电容器电场能在</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10841"/>
              </a:xfrm>
              <a:blipFill rotWithShape="1">
                <a:blip r:embed="rId1"/>
                <a:stretch>
                  <a:fillRect l="-2" t="-13" r="1" b="9"/>
                </a:stretch>
              </a:blipFill>
            </p:spPr>
            <p:txBody>
              <a:bodyPr/>
              <a:lstStyle/>
              <a:p>
                <a:r>
                  <a:rPr lang="zh-CN" altLang="en-US">
                    <a:noFill/>
                  </a:rPr>
                  <a:t> </a:t>
                </a:r>
              </a:p>
            </p:txBody>
          </p:sp>
        </mc:Fallback>
      </mc:AlternateContent>
      <p:pic>
        <p:nvPicPr>
          <p:cNvPr id="3" name="24典例1.eps" descr="id:2147493337;FounderCES"/>
          <p:cNvPicPr/>
          <p:nvPr/>
        </p:nvPicPr>
        <p:blipFill>
          <a:blip r:embed="rId2"/>
          <a:stretch>
            <a:fillRect/>
          </a:stretch>
        </p:blipFill>
        <p:spPr>
          <a:xfrm>
            <a:off x="478582" y="907177"/>
            <a:ext cx="936104" cy="301932"/>
          </a:xfrm>
          <a:prstGeom prst="rect">
            <a:avLst/>
          </a:prstGeom>
        </p:spPr>
      </p:pic>
      <p:pic>
        <p:nvPicPr>
          <p:cNvPr id="4" name="sf522.jpg" descr="id:2147493344;FounderCES"/>
          <p:cNvPicPr/>
          <p:nvPr/>
        </p:nvPicPr>
        <p:blipFill>
          <a:blip r:embed="rId3"/>
          <a:stretch>
            <a:fillRect/>
          </a:stretch>
        </p:blipFill>
        <p:spPr>
          <a:xfrm>
            <a:off x="2773507" y="2461769"/>
            <a:ext cx="1835364" cy="1349857"/>
          </a:xfrm>
          <a:prstGeom prst="rect">
            <a:avLst/>
          </a:prstGeom>
        </p:spPr>
      </p:pic>
      <p:pic>
        <p:nvPicPr>
          <p:cNvPr id="5" name="sf523.jpg" descr="id:2147493351;FounderCES"/>
          <p:cNvPicPr/>
          <p:nvPr/>
        </p:nvPicPr>
        <p:blipFill>
          <a:blip r:embed="rId4"/>
          <a:stretch>
            <a:fillRect/>
          </a:stretch>
        </p:blipFill>
        <p:spPr>
          <a:xfrm>
            <a:off x="5384457" y="2511191"/>
            <a:ext cx="1963177" cy="1349857"/>
          </a:xfrm>
          <a:prstGeom prst="rect">
            <a:avLst/>
          </a:prstGeom>
        </p:spPr>
      </p:pic>
      <p:pic>
        <p:nvPicPr>
          <p:cNvPr id="6" name="sf524.jpg" descr="id:2147493358;FounderCES"/>
          <p:cNvPicPr/>
          <p:nvPr/>
        </p:nvPicPr>
        <p:blipFill>
          <a:blip r:embed="rId5"/>
          <a:stretch>
            <a:fillRect/>
          </a:stretch>
        </p:blipFill>
        <p:spPr>
          <a:xfrm>
            <a:off x="7967414" y="2511191"/>
            <a:ext cx="2088232" cy="1349857"/>
          </a:xfrm>
          <a:prstGeom prst="rect">
            <a:avLst/>
          </a:prstGeom>
        </p:spPr>
      </p:pic>
      <p:sp>
        <p:nvSpPr>
          <p:cNvPr id="8" name="矩形 7"/>
          <p:cNvSpPr/>
          <p:nvPr/>
        </p:nvSpPr>
        <p:spPr>
          <a:xfrm>
            <a:off x="3374301" y="3776737"/>
            <a:ext cx="6321305" cy="535916"/>
          </a:xfrm>
          <a:prstGeom prst="rect">
            <a:avLst/>
          </a:prstGeom>
        </p:spPr>
        <p:txBody>
          <a:bodyPr wrap="square">
            <a:spAutoFit/>
          </a:bodyPr>
          <a:lstStyle/>
          <a:p>
            <a:pPr>
              <a:lnSpc>
                <a:spcPct val="150000"/>
              </a:lnSpc>
              <a:spcAft>
                <a:spcPts val="0"/>
              </a:spcAft>
            </a:pPr>
            <a:r>
              <a:rPr lang="zh-CN" altLang="zh-CN" sz="2200" dirty="0" smtClean="0">
                <a:solidFill>
                  <a:srgbClr val="000000"/>
                </a:solidFill>
                <a:ea typeface="楷体" panose="02010609060101010101" pitchFamily="49" charset="-122"/>
                <a:cs typeface="Times New Roman" panose="02020603050405020304" pitchFamily="18" charset="0"/>
              </a:rPr>
              <a:t>甲</a:t>
            </a:r>
            <a:r>
              <a:rPr lang="en-US" altLang="zh-CN" sz="2200" dirty="0" smtClean="0">
                <a:solidFill>
                  <a:srgbClr val="000000"/>
                </a:solidFill>
                <a:ea typeface="楷体" panose="02010609060101010101" pitchFamily="49" charset="-122"/>
                <a:cs typeface="Times New Roman" panose="02020603050405020304" pitchFamily="18" charset="0"/>
              </a:rPr>
              <a:t>                                   </a:t>
            </a:r>
            <a:r>
              <a:rPr lang="zh-CN" altLang="zh-CN" sz="2200" dirty="0" smtClean="0">
                <a:solidFill>
                  <a:srgbClr val="000000"/>
                </a:solidFill>
                <a:ea typeface="楷体" panose="02010609060101010101" pitchFamily="49" charset="-122"/>
                <a:cs typeface="Times New Roman" panose="02020603050405020304" pitchFamily="18" charset="0"/>
              </a:rPr>
              <a:t>乙</a:t>
            </a:r>
            <a:r>
              <a:rPr lang="en-US" altLang="zh-CN" sz="2200" dirty="0" smtClean="0">
                <a:solidFill>
                  <a:srgbClr val="000000"/>
                </a:solidFill>
                <a:ea typeface="楷体" panose="02010609060101010101" pitchFamily="49" charset="-122"/>
                <a:cs typeface="Times New Roman" panose="02020603050405020304" pitchFamily="18" charset="0"/>
              </a:rPr>
              <a:t>                                  </a:t>
            </a:r>
            <a:r>
              <a:rPr lang="zh-CN" altLang="zh-CN" sz="2200" dirty="0" smtClean="0">
                <a:solidFill>
                  <a:srgbClr val="000000"/>
                </a:solidFill>
                <a:ea typeface="楷体" panose="02010609060101010101" pitchFamily="49" charset="-122"/>
                <a:cs typeface="Times New Roman" panose="02020603050405020304" pitchFamily="18" charset="0"/>
              </a:rPr>
              <a:t>丙</a:t>
            </a:r>
            <a:endParaRPr lang="zh-CN" altLang="zh-CN" sz="2200" dirty="0">
              <a:solidFill>
                <a:srgbClr val="000000"/>
              </a:solidFill>
              <a:cs typeface="Times New Roman" panose="02020603050405020304" pitchFamily="18" charset="0"/>
            </a:endParaRPr>
          </a:p>
        </p:txBody>
      </p:sp>
      <p:pic>
        <p:nvPicPr>
          <p:cNvPr id="9" name="24答案.eps" descr="id:2147489956;FounderCES"/>
          <p:cNvPicPr/>
          <p:nvPr/>
        </p:nvPicPr>
        <p:blipFill>
          <a:blip r:embed="rId6"/>
          <a:stretch>
            <a:fillRect/>
          </a:stretch>
        </p:blipFill>
        <p:spPr>
          <a:xfrm>
            <a:off x="487861" y="5533721"/>
            <a:ext cx="710801" cy="253767"/>
          </a:xfrm>
          <a:prstGeom prst="rect">
            <a:avLst/>
          </a:prstGeom>
        </p:spPr>
      </p:pic>
      <p:sp>
        <p:nvSpPr>
          <p:cNvPr id="10" name="矩形 9"/>
          <p:cNvSpPr/>
          <p:nvPr/>
        </p:nvSpPr>
        <p:spPr>
          <a:xfrm>
            <a:off x="1577364" y="5434269"/>
            <a:ext cx="388248" cy="430887"/>
          </a:xfrm>
          <a:prstGeom prst="rect">
            <a:avLst/>
          </a:prstGeom>
        </p:spPr>
        <p:txBody>
          <a:bodyPr wrap="none">
            <a:spAutoFit/>
          </a:bodyPr>
          <a:lstStyle/>
          <a:p>
            <a:r>
              <a:rPr lang="en-US" altLang="zh-CN" sz="2200" dirty="0">
                <a:solidFill>
                  <a:srgbClr val="000000"/>
                </a:solidFill>
              </a:rPr>
              <a:t>D</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会使电流增大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即电流值应比图乙中对应时刻的电流值大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不会改变振荡电路的频率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周期不变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点的位置表示电路在顺时针充电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下极板带正电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点时电路中磁场能正转化为电场能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电容器电场能在增大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解析.eps" descr="id:2147493365;FounderCES"/>
          <p:cNvPicPr/>
          <p:nvPr/>
        </p:nvPicPr>
        <p:blipFill>
          <a:blip r:embed="rId1"/>
          <a:stretch>
            <a:fillRect/>
          </a:stretch>
        </p:blipFill>
        <p:spPr>
          <a:xfrm>
            <a:off x="497244" y="952735"/>
            <a:ext cx="826824" cy="295189"/>
          </a:xfrm>
          <a:prstGeom prst="rect">
            <a:avLst/>
          </a:prstGeom>
        </p:spPr>
      </p:pic>
      <p:pic>
        <p:nvPicPr>
          <p:cNvPr id="4" name="sf522.jpg" descr="id:2147493344;FounderCES"/>
          <p:cNvPicPr/>
          <p:nvPr/>
        </p:nvPicPr>
        <p:blipFill>
          <a:blip r:embed="rId2"/>
          <a:stretch>
            <a:fillRect/>
          </a:stretch>
        </p:blipFill>
        <p:spPr>
          <a:xfrm>
            <a:off x="2701499" y="3235562"/>
            <a:ext cx="1835364" cy="1349857"/>
          </a:xfrm>
          <a:prstGeom prst="rect">
            <a:avLst/>
          </a:prstGeom>
        </p:spPr>
      </p:pic>
      <p:pic>
        <p:nvPicPr>
          <p:cNvPr id="5" name="sf523.jpg" descr="id:2147493351;FounderCES"/>
          <p:cNvPicPr/>
          <p:nvPr/>
        </p:nvPicPr>
        <p:blipFill>
          <a:blip r:embed="rId3"/>
          <a:stretch>
            <a:fillRect/>
          </a:stretch>
        </p:blipFill>
        <p:spPr>
          <a:xfrm>
            <a:off x="5312449" y="3284984"/>
            <a:ext cx="1963177" cy="1349857"/>
          </a:xfrm>
          <a:prstGeom prst="rect">
            <a:avLst/>
          </a:prstGeom>
        </p:spPr>
      </p:pic>
      <p:pic>
        <p:nvPicPr>
          <p:cNvPr id="6" name="sf524.jpg" descr="id:2147493358;FounderCES"/>
          <p:cNvPicPr/>
          <p:nvPr/>
        </p:nvPicPr>
        <p:blipFill>
          <a:blip r:embed="rId4"/>
          <a:stretch>
            <a:fillRect/>
          </a:stretch>
        </p:blipFill>
        <p:spPr>
          <a:xfrm>
            <a:off x="7895406" y="3284984"/>
            <a:ext cx="2088232" cy="1349857"/>
          </a:xfrm>
          <a:prstGeom prst="rect">
            <a:avLst/>
          </a:prstGeom>
        </p:spPr>
      </p:pic>
      <p:sp>
        <p:nvSpPr>
          <p:cNvPr id="7" name="矩形 6"/>
          <p:cNvSpPr/>
          <p:nvPr/>
        </p:nvSpPr>
        <p:spPr>
          <a:xfrm>
            <a:off x="3302293" y="4550530"/>
            <a:ext cx="6321305" cy="535916"/>
          </a:xfrm>
          <a:prstGeom prst="rect">
            <a:avLst/>
          </a:prstGeom>
        </p:spPr>
        <p:txBody>
          <a:bodyPr wrap="square">
            <a:spAutoFit/>
          </a:bodyPr>
          <a:lstStyle/>
          <a:p>
            <a:pPr>
              <a:lnSpc>
                <a:spcPct val="150000"/>
              </a:lnSpc>
              <a:spcAft>
                <a:spcPts val="0"/>
              </a:spcAft>
            </a:pPr>
            <a:r>
              <a:rPr lang="zh-CN" altLang="zh-CN" sz="2200" dirty="0" smtClean="0">
                <a:solidFill>
                  <a:srgbClr val="000000"/>
                </a:solidFill>
                <a:ea typeface="楷体" panose="02010609060101010101" pitchFamily="49" charset="-122"/>
                <a:cs typeface="Times New Roman" panose="02020603050405020304" pitchFamily="18" charset="0"/>
              </a:rPr>
              <a:t>甲</a:t>
            </a:r>
            <a:r>
              <a:rPr lang="en-US" altLang="zh-CN" sz="2200" dirty="0" smtClean="0">
                <a:solidFill>
                  <a:srgbClr val="000000"/>
                </a:solidFill>
                <a:ea typeface="楷体" panose="02010609060101010101" pitchFamily="49" charset="-122"/>
                <a:cs typeface="Times New Roman" panose="02020603050405020304" pitchFamily="18" charset="0"/>
              </a:rPr>
              <a:t>                                   </a:t>
            </a:r>
            <a:r>
              <a:rPr lang="zh-CN" altLang="zh-CN" sz="2200" dirty="0" smtClean="0">
                <a:solidFill>
                  <a:srgbClr val="000000"/>
                </a:solidFill>
                <a:ea typeface="楷体" panose="02010609060101010101" pitchFamily="49" charset="-122"/>
                <a:cs typeface="Times New Roman" panose="02020603050405020304" pitchFamily="18" charset="0"/>
              </a:rPr>
              <a:t>乙</a:t>
            </a:r>
            <a:r>
              <a:rPr lang="en-US" altLang="zh-CN" sz="2200" dirty="0" smtClean="0">
                <a:solidFill>
                  <a:srgbClr val="000000"/>
                </a:solidFill>
                <a:ea typeface="楷体" panose="02010609060101010101" pitchFamily="49" charset="-122"/>
                <a:cs typeface="Times New Roman" panose="02020603050405020304" pitchFamily="18" charset="0"/>
              </a:rPr>
              <a:t>                                  </a:t>
            </a:r>
            <a:r>
              <a:rPr lang="zh-CN" altLang="zh-CN" sz="2200" dirty="0" smtClean="0">
                <a:solidFill>
                  <a:srgbClr val="000000"/>
                </a:solidFill>
                <a:ea typeface="楷体" panose="02010609060101010101" pitchFamily="49" charset="-122"/>
                <a:cs typeface="Times New Roman" panose="02020603050405020304" pitchFamily="18" charset="0"/>
              </a:rPr>
              <a:t>丙</a:t>
            </a:r>
            <a:endParaRPr lang="zh-CN" altLang="zh-CN" sz="2200" dirty="0">
              <a:solidFill>
                <a:srgbClr val="000000"/>
              </a:solidFill>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2957</Words>
  <Application>WPS 演示</Application>
  <PresentationFormat>自定义</PresentationFormat>
  <Paragraphs>235</Paragraphs>
  <Slides>17</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17</vt:i4>
      </vt:variant>
    </vt:vector>
  </HeadingPairs>
  <TitlesOfParts>
    <vt:vector size="34" baseType="lpstr">
      <vt:lpstr>Arial</vt:lpstr>
      <vt:lpstr>宋体</vt:lpstr>
      <vt:lpstr>Wingdings</vt:lpstr>
      <vt:lpstr>Times New Roman</vt:lpstr>
      <vt:lpstr>楷体</vt:lpstr>
      <vt:lpstr>微软雅黑</vt:lpstr>
      <vt:lpstr>黑体</vt:lpstr>
      <vt:lpstr>Cambria Math</vt:lpstr>
      <vt:lpstr>仿宋</vt:lpstr>
      <vt:lpstr>Arial Unicode MS</vt:lpstr>
      <vt:lpstr>Calibri</vt:lpstr>
      <vt:lpstr>Candara</vt:lpstr>
      <vt:lpstr>MS Mincho</vt:lpstr>
      <vt:lpstr>Californian FB</vt:lpstr>
      <vt:lpstr>Calibri Light</vt:lpstr>
      <vt:lpstr>Segoe Print</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398</cp:revision>
  <dcterms:created xsi:type="dcterms:W3CDTF">2020-11-06T05:24:00Z</dcterms:created>
  <dcterms:modified xsi:type="dcterms:W3CDTF">2025-08-06T06:24:19Z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093939EC6B854AB188ACCC117D54570F_12</vt:lpwstr>
  </property>
</Properties>
</file>